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353" r:id="rId4"/>
    <p:sldId id="260" r:id="rId5"/>
    <p:sldId id="354" r:id="rId6"/>
    <p:sldId id="355" r:id="rId7"/>
    <p:sldId id="307" r:id="rId8"/>
    <p:sldId id="318" r:id="rId9"/>
    <p:sldId id="308" r:id="rId10"/>
    <p:sldId id="356" r:id="rId11"/>
    <p:sldId id="357" r:id="rId12"/>
    <p:sldId id="268" r:id="rId13"/>
    <p:sldId id="358" r:id="rId14"/>
    <p:sldId id="295" r:id="rId15"/>
    <p:sldId id="267" r:id="rId16"/>
    <p:sldId id="349" r:id="rId17"/>
    <p:sldId id="350" r:id="rId18"/>
    <p:sldId id="271" r:id="rId19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20" y="1554"/>
      </p:cViewPr>
      <p:guideLst>
        <p:guide orient="horz" pos="283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CD04-D8AE-0282-375A-68755F33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6E420D-8CF3-3CFF-4715-758CFE1B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39183C-54DD-3416-4C43-74363E234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E124D3-1906-E7C8-B649-181C12ED0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68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8336-59DE-5ABD-011B-B79CC17CB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AA3150-CA22-C084-8A61-9E35B78DE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FC5C41-10B2-040B-3DB5-5799D1E31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EE780A-3AC5-AA56-97AC-BF4220E61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1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BF6B-8318-3F39-2A7C-DE15B434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9EAECC-E8A7-3274-B767-6C5E51408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9E992D-0300-AD79-2317-A99DE2172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C2BE3-FC7D-AE3C-A232-565BD0E28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1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2.png"/><Relationship Id="rId5" Type="http://schemas.openxmlformats.org/officeDocument/2006/relationships/image" Target="../media/image1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32764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01100" y="5764530"/>
            <a:ext cx="30149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Reported by </a:t>
            </a:r>
            <a:r>
              <a:rPr lang="en-US" sz="1600" b="1" spc="150" dirty="0" err="1">
                <a:solidFill>
                  <a:srgbClr val="1F4E79"/>
                </a:solidFill>
                <a:latin typeface="Noto Sans Mono CJK HK"/>
                <a:cs typeface="Noto Sans Mono CJK HK"/>
              </a:rPr>
              <a:t>J</a:t>
            </a:r>
            <a:r>
              <a:rPr lang="en-US" altLang="zh-CN" sz="1600" b="1" spc="150" dirty="0" err="1">
                <a:solidFill>
                  <a:srgbClr val="1F4E79"/>
                </a:solidFill>
                <a:latin typeface="Noto Sans Mono CJK HK"/>
                <a:cs typeface="Noto Sans Mono CJK HK"/>
              </a:rPr>
              <a:t>infei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Chen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0" y="1294105"/>
            <a:ext cx="12192000" cy="589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0" marR="5080" lvl="1" algn="ctr">
              <a:lnSpc>
                <a:spcPct val="100000"/>
              </a:lnSpc>
            </a:pPr>
            <a:r>
              <a:rPr lang="en-US" sz="32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LLMRec</a:t>
            </a:r>
            <a:r>
              <a:rPr lang="en-US" sz="3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 Large Language Models with Graph Augmentation</a:t>
            </a:r>
          </a:p>
          <a:p>
            <a:pPr marL="0" marR="5080" lvl="1" algn="ctr">
              <a:lnSpc>
                <a:spcPct val="100000"/>
              </a:lnSpc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for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 2024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4800549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latin typeface="Times New Roman" panose="02020603050405020304" charset="0"/>
                <a:cs typeface="Times New Roman" panose="02020603050405020304" charset="0"/>
              </a:rPr>
              <a:t>Code:</a:t>
            </a:r>
            <a:r>
              <a:rPr lang="en-US" spc="-40" dirty="0">
                <a:latin typeface="Times New Roman" panose="02020603050405020304" charset="0"/>
                <a:cs typeface="Times New Roman" panose="02020603050405020304" charset="0"/>
              </a:rPr>
              <a:t> https://github.com/HKUDS/LLMRec</a:t>
            </a:r>
            <a:r>
              <a:rPr lang="en-US" altLang="zh-CN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2024.10.31</a:t>
            </a:r>
            <a:r>
              <a:rPr lang="en-US" b="1" spc="14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•</a:t>
            </a:r>
            <a:r>
              <a:rPr lang="en-US"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A3947BC-BD1E-10B7-9BF3-4ED20FAC74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74356" y="2325838"/>
            <a:ext cx="7843286" cy="2309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9A66-E049-194F-F0E5-614839934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96B0A29-9BA1-43FD-D57C-96B4E3EA1E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6B38C40-AEB0-8472-F07C-DB914DF65FD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D394B64-54A9-40A5-3EDF-AA94FEBB721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A199E05-24E6-208B-0FDD-7467AC0CA38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6D2D79D-1271-F512-5B2A-B6C1291B64F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29ADF95-AF5F-F0BD-714E-E45463017A0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E264EC7-D92C-0411-08E4-B2295D2AB26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5180BD9-7104-900C-026A-33279B3F0FC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C378358-F5C0-A1CC-BF77-EC0C1C1B34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CA1B76B-A78D-3F79-1A66-D7D232FE416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3DFD415-B673-3760-7236-85C85DC74183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5D2DDFB-6536-5D16-8DEC-DA2CC36D143F}"/>
              </a:ext>
            </a:extLst>
          </p:cNvPr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C09F0FD-FFC0-A56A-E97E-37384D3A8526}"/>
                </a:ext>
              </a:extLst>
            </p:cNvPr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F798486-E3D3-DF72-9D72-A32C4544FB64}"/>
                </a:ext>
              </a:extLst>
            </p:cNvPr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8CD6770-4118-E3CB-A1F6-DB6A257B125D}"/>
              </a:ext>
            </a:extLst>
          </p:cNvPr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76616A9-A0F3-E498-A9C0-EDEE46053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49" y="2969650"/>
            <a:ext cx="5090176" cy="17759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EA77E3-E139-28D8-5CEA-4642B09BA8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542" y="2504208"/>
            <a:ext cx="5695457" cy="9492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FDF0CAE-2BEF-F733-5EEA-7BAFBC341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543" y="4074257"/>
            <a:ext cx="6387351" cy="10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1C2C3-5F51-7515-9DF0-4EC70DFA3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02D3F21-1638-735B-4FA8-4D96BC39C7F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A049FB7-4FD7-5B3E-C856-521DF8EB127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F7B1D92-E81D-7635-F212-80F6672624A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5C73D3C-86F0-11AC-AB64-AA35497B3E0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C1867AB-1C81-278E-CA57-89F18CB6A9B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9116639-B3F9-DE1D-145E-660F4B77E7C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5E711DE-692D-A20D-D2D9-D56AD022989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237A8BB-A93A-0D4A-8A55-28930B34250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6B6CEF3-DE27-EFA2-E475-DA19775B19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CFE97AB-C2D0-F16C-F9F6-69200EE638F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9FA15FF-6DD6-73AC-882C-BCACF267E2B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5961F56-7749-B753-D6BD-7C170E1EBBE7}"/>
              </a:ext>
            </a:extLst>
          </p:cNvPr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0A2F174-4664-0AAD-A7E8-3C6E2B486ED8}"/>
                </a:ext>
              </a:extLst>
            </p:cNvPr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BDF973D-778F-A56C-8D67-1A8C166A6F32}"/>
                </a:ext>
              </a:extLst>
            </p:cNvPr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1735C3A-D52B-E179-1D18-C203D71382C9}"/>
              </a:ext>
            </a:extLst>
          </p:cNvPr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48F040-FAD6-94D4-E2FC-A4EAB82EB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9937" y="3758855"/>
            <a:ext cx="8032126" cy="29726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F0B4706-6103-8B70-7DC5-E7C89CE1FB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639" y="1096608"/>
            <a:ext cx="6649817" cy="23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CF5598D-7060-1C7B-9E12-31FE91F1E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344" y="1549015"/>
            <a:ext cx="8861188" cy="47523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BE157-6150-A2F8-781B-8D162597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A69FA5-584D-B70E-28ED-D9E6917A504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4090B85-92FF-F823-7FED-D93386769C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62A4D56-BD22-5AD9-628E-1AAE8CD6720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1A342E1-1371-BA86-A97B-9E639B3EE2D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A81DD0-E3F7-A07D-3725-205A99A536A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4E5741E-ECA1-1C75-F0D5-78C211EB66C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BE4EDF-B3D6-1C51-60D4-DF7872E7BF3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EADFCE9-C6BE-1381-3A8D-C757791E362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B2620CF-4CE9-63AF-58E3-D10B7DB5E942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6199760-647C-7383-6365-3C80D2002E4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18F4AC4-3895-C0E4-E7CE-17F796F803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5843EF1-558D-C505-F7E3-F525DF40CADC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376335F-54E4-9666-EFB8-261F9529290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CE8589F-F528-DBC0-E3F2-1B2FD632596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1B4DA2E-C27F-6EC0-1355-93D6B4D5F8A7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756B69A-B465-B41A-EDED-DBD0E7DDE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655" y="1724632"/>
            <a:ext cx="11279264" cy="47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4175748-B007-CB2B-17D3-4D078DA73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249" y="1572005"/>
            <a:ext cx="9151351" cy="4816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19C02E1-0660-2E40-C4FC-1741607C2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572005"/>
            <a:ext cx="7314286" cy="4838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570BCB9-03AD-0A8A-B7E3-9CB5DAF63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119" y="1242749"/>
            <a:ext cx="7985761" cy="5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7963585-CF43-0C99-BB89-7644DEC22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713" y="1335531"/>
            <a:ext cx="7238095" cy="23904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BEBA615-82DE-ADB0-437E-3AD79373D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3971186"/>
            <a:ext cx="6510162" cy="28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65658" y="651886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1573" y="863151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86C262-16DF-151A-B6D1-2D254727A191}"/>
              </a:ext>
            </a:extLst>
          </p:cNvPr>
          <p:cNvSpPr txBox="1"/>
          <p:nvPr/>
        </p:nvSpPr>
        <p:spPr>
          <a:xfrm>
            <a:off x="3505200" y="2490586"/>
            <a:ext cx="659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F315D43-2A6B-497B-9527-75F36857EA0B}"/>
              </a:ext>
            </a:extLst>
          </p:cNvPr>
          <p:cNvSpPr txBox="1"/>
          <p:nvPr/>
        </p:nvSpPr>
        <p:spPr>
          <a:xfrm>
            <a:off x="1555723" y="2248643"/>
            <a:ext cx="93024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The problem of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data sparsity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has long been a challenge in recommendation systems, and previous studies have attempted to address this issue by incorporating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side information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. However, this approach often introduces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side effects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such as noise, availability issues, and low data quality, which in turn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hinder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the accurate modeling of user preferences and adversely impact recommendation performance.</a:t>
            </a: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16CF-BEF3-0201-F7DA-42436F28C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56D48D-0425-6BE8-2B20-B7A9F08D0C1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3499AAF-255E-B6BD-51A5-DE915376B06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41DA2E7-8244-25FF-F5BE-0A954516F27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837697B-0342-CEBB-1455-71A15732ECB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13ED9BF-1D4A-050A-3645-F2AA3888A74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7FA828F-8632-5C11-EF56-D0FE403E8D9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C216B62-1909-649C-6B5A-34C921DC6B8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5F2784A-0C40-C7D7-A989-65C6D2C7D72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4771733-2A45-5682-E11B-CCF469526C6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342233F-6B62-88BC-8F75-8B4DC646513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9A95E3B-C8EA-7B1E-31F6-D29E82314218}"/>
              </a:ext>
            </a:extLst>
          </p:cNvPr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12386DDF-8F4C-A784-7050-C3852DD08F1E}"/>
              </a:ext>
            </a:extLst>
          </p:cNvPr>
          <p:cNvGrpSpPr/>
          <p:nvPr/>
        </p:nvGrpSpPr>
        <p:grpSpPr>
          <a:xfrm>
            <a:off x="4565658" y="651886"/>
            <a:ext cx="3096260" cy="1153160"/>
            <a:chOff x="4501896" y="426719"/>
            <a:chExt cx="309626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36E65F7-C713-33AB-4BE2-A593099C0056}"/>
                </a:ext>
              </a:extLst>
            </p:cNvPr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E21E1B7-AF6C-A01B-53ED-7949CD2F160B}"/>
                </a:ext>
              </a:extLst>
            </p:cNvPr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84BEE15-0682-5D21-BB8B-A45EFAD70B09}"/>
              </a:ext>
            </a:extLst>
          </p:cNvPr>
          <p:cNvSpPr txBox="1"/>
          <p:nvPr/>
        </p:nvSpPr>
        <p:spPr>
          <a:xfrm>
            <a:off x="4901573" y="863151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5F262A7-C804-6A06-F658-54FA4ADFA97E}"/>
              </a:ext>
            </a:extLst>
          </p:cNvPr>
          <p:cNvSpPr txBox="1"/>
          <p:nvPr/>
        </p:nvSpPr>
        <p:spPr>
          <a:xfrm>
            <a:off x="5410200" y="1709416"/>
            <a:ext cx="6345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Noise</a:t>
            </a:r>
            <a:r>
              <a:rPr lang="zh-CN" altLang="en-US" sz="2000" dirty="0"/>
              <a:t>：</a:t>
            </a:r>
            <a:r>
              <a:rPr lang="en-US" altLang="zh-CN" sz="2000" dirty="0"/>
              <a:t>In a micro video recommender, the inclusion of </a:t>
            </a:r>
            <a:r>
              <a:rPr lang="en-US" altLang="zh-CN" sz="2000" b="1" dirty="0"/>
              <a:t>irrelevant textual title</a:t>
            </a:r>
            <a:r>
              <a:rPr lang="en-US" altLang="zh-CN" sz="2000" dirty="0"/>
              <a:t>s that fail to capture the key aspects of the video’s content </a:t>
            </a:r>
            <a:r>
              <a:rPr lang="en-US" altLang="zh-CN" sz="2000" b="1" dirty="0"/>
              <a:t>introduces noise</a:t>
            </a:r>
            <a:r>
              <a:rPr lang="en-US" altLang="zh-CN" sz="2000" dirty="0"/>
              <a:t>, adversely affecting representation learning.</a:t>
            </a:r>
          </a:p>
          <a:p>
            <a:endParaRPr lang="en-US" altLang="zh-CN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68B8053-B36A-13AF-D763-520034ED0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148" y="2057400"/>
            <a:ext cx="3686175" cy="352425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64FE0F0-04FF-F8F4-565D-BE5F3ED2DA2E}"/>
              </a:ext>
            </a:extLst>
          </p:cNvPr>
          <p:cNvSpPr txBox="1"/>
          <p:nvPr/>
        </p:nvSpPr>
        <p:spPr>
          <a:xfrm>
            <a:off x="5410200" y="3200400"/>
            <a:ext cx="6345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Heterogeneity</a:t>
            </a:r>
            <a:r>
              <a:rPr lang="zh-CN" altLang="en-US" sz="2000" dirty="0"/>
              <a:t>：</a:t>
            </a:r>
            <a:r>
              <a:rPr lang="en-US" altLang="zh-CN" sz="2000" dirty="0"/>
              <a:t>In the micro recommendation system, </a:t>
            </a:r>
            <a:r>
              <a:rPr lang="en-US" altLang="zh-CN" sz="2000" b="1" dirty="0"/>
              <a:t>movie script data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audience reviews </a:t>
            </a:r>
            <a:r>
              <a:rPr lang="en-US" altLang="zh-CN" sz="2000" dirty="0"/>
              <a:t>are two common side information sources. </a:t>
            </a:r>
            <a:r>
              <a:rPr lang="en-US" altLang="zh-CN" sz="2000" b="1" dirty="0"/>
              <a:t>Simply combining </a:t>
            </a:r>
            <a:r>
              <a:rPr lang="en-US" altLang="zh-CN" sz="2000" dirty="0"/>
              <a:t>them while ignoring their differences can impact the accuracy and personalization of recommendations.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A044801-207B-2812-1ED0-A31D6ACEBEB6}"/>
              </a:ext>
            </a:extLst>
          </p:cNvPr>
          <p:cNvSpPr txBox="1"/>
          <p:nvPr/>
        </p:nvSpPr>
        <p:spPr>
          <a:xfrm>
            <a:off x="5408221" y="5029200"/>
            <a:ext cx="634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incompleteness</a:t>
            </a:r>
            <a:r>
              <a:rPr lang="zh-CN" altLang="en-US" sz="2000" dirty="0"/>
              <a:t>：</a:t>
            </a:r>
            <a:r>
              <a:rPr lang="en-US" altLang="zh-CN" sz="2000" dirty="0"/>
              <a:t> items may have incomplete textual descriptions or missing key attributes.</a:t>
            </a:r>
          </a:p>
        </p:txBody>
      </p:sp>
    </p:spTree>
    <p:extLst>
      <p:ext uri="{BB962C8B-B14F-4D97-AF65-F5344CB8AC3E}">
        <p14:creationId xmlns:p14="http://schemas.microsoft.com/office/powerpoint/2010/main" val="180269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27EE669-42CC-19F9-0E83-15BA0FE773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595" y="1632050"/>
            <a:ext cx="5340650" cy="423522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01FFB99-8A07-20F1-D485-70AD5ED69A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9613" y="905903"/>
            <a:ext cx="2705640" cy="5363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2FC8-606C-C559-F790-80E4C36C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AF7E43-A539-089B-DF71-3AB063C6176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C8B509C-DE19-0493-6A59-2A86FB9EDA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7007677-BB64-BEA6-4185-DD9A9D69E90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B7CD87-087B-E7A3-1A70-4E972BB8077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3D6339-A4C4-21B6-B096-A6DBD187C9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7B7C55D-5345-F513-501B-6041F448AF1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2890587-88DE-3078-B51C-E952D932349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70F3FD7-6E03-EDD4-061F-404B512D2B0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842E0C5-78E0-C059-E8D6-E1A682935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5AA996F-0A34-6440-EE49-9A261E307BD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D27FB30-C902-E436-CA57-F7ED3C191F4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A0F85088-2458-F127-9D1A-0EC83A858F4F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133C3FA-D992-790C-4E29-41777CB237E2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F0E2F40-8F7B-F686-BC96-ED925ED852EE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3C6DBABE-2902-4308-136D-236DDDF27A05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EBBEAC-B47C-949E-F24A-0E234628CB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108" y="1714377"/>
            <a:ext cx="5579935" cy="38150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C3CC6A-D276-5979-C769-9C21098307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16" y="1337841"/>
            <a:ext cx="4444978" cy="51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7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7F1C-A871-A5D6-8011-4C59BFD08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7E1C30-CC04-2E87-3741-958B63E85E4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105438D-1938-CDE2-AF81-D6DDF299DC3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882B135-A5A9-45D9-43AB-4C839B67497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AC8DEDD-79B1-0F12-4542-235D9090599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FB567FA-387D-FC9B-87C1-21ADEE3BE93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8B6E1E2-9516-3F02-952E-5B5A700AB48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59A5793-DBF7-D9E8-2E3A-06086037FC0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44A2B48-4652-61B2-00E2-56E70F2A418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2ADE032-6747-F746-F408-45076617F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FDD0C5D-20B2-4AE6-8554-3DA6EA46256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5DC72A5-5478-BE73-FE73-B234FCDEAD3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C1B1C468-09A6-C26B-E0FE-36E793598209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AFA5661-3F64-FD47-B61F-6F36269647F4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BA6214B-BA18-8F14-51E2-3A34FCD95750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6034AA4-14E5-21C6-A568-8907E4B248CE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7C08C8F-2B6C-449D-AB6B-B85FEBB305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075" y="1677761"/>
            <a:ext cx="10459808" cy="41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C6C90A9-9634-46FD-D1EC-1114594F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289641"/>
            <a:ext cx="4244463" cy="33659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E9AB073-BDBE-A508-9623-64FDC6552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659" y="2289641"/>
            <a:ext cx="5008309" cy="5459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2356042-FE9B-8742-B2BC-05AD89D848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430" y="3529639"/>
            <a:ext cx="5642496" cy="5629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A91A9C2-75F9-5475-0FA3-BDF51B4F86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095" y="4138290"/>
            <a:ext cx="6347191" cy="6035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D0DF893-17CC-FFB6-67AC-5A50075917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8430" y="4965201"/>
            <a:ext cx="6222856" cy="43019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CDDB578-F590-31BF-B9E0-327F621B03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6048" y="5614384"/>
            <a:ext cx="5047619" cy="36190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F486D6E-3632-A99C-3ADB-AA96499A3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6048" y="2926524"/>
            <a:ext cx="1379152" cy="337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47CD936-9ADD-02F0-B203-010C5B1FD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67" y="1298690"/>
            <a:ext cx="3624783" cy="24782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C9F6463-B2DD-42BF-23DE-C4CB1171D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6196" y="2008327"/>
            <a:ext cx="6799940" cy="84269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351741F-940C-F50C-159A-087568870E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2103" y="4243968"/>
            <a:ext cx="7012344" cy="10413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424B0E-B2B6-A62A-48AD-3B8A696CAE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5046" y="5528569"/>
            <a:ext cx="2097202" cy="39266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C706AEE-9049-4CEE-C0BB-F6C3113F4F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967" y="3802706"/>
            <a:ext cx="3171443" cy="2909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F64E673-BEEB-7604-3404-86DD26C5D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243" y="1724168"/>
            <a:ext cx="6742857" cy="139047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F8733D-62DB-781B-DFFE-DFCD36F127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762" y="3358596"/>
            <a:ext cx="4542857" cy="39047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26256AD-0F25-3751-8D26-2B9805D7B8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348" y="4235309"/>
            <a:ext cx="8981886" cy="149180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98E28B4-53AB-36F5-0ED3-AA44A4EFE8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0670" y="5503840"/>
            <a:ext cx="2914286" cy="4380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B34AD8E-A00A-4C7D-03F6-58A8371EA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85" y="2067475"/>
            <a:ext cx="5118853" cy="153442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2ZDFhNDQ1MjI2YTk4MWYxODBjZGVkOGVkOThkND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513</Words>
  <Application>Microsoft Office PowerPoint</Application>
  <PresentationFormat>宽屏</PresentationFormat>
  <Paragraphs>164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Noto Sans Mono CJK HK</vt:lpstr>
      <vt:lpstr>宋体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158</cp:revision>
  <dcterms:created xsi:type="dcterms:W3CDTF">2023-09-17T03:47:00Z</dcterms:created>
  <dcterms:modified xsi:type="dcterms:W3CDTF">2024-10-31T10:27:39Z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2052-12.1.0.18276</vt:lpwstr>
  </property>
</Properties>
</file>